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71" r:id="rId10"/>
    <p:sldId id="272" r:id="rId11"/>
    <p:sldId id="273" r:id="rId12"/>
    <p:sldId id="274" r:id="rId13"/>
    <p:sldId id="265" r:id="rId14"/>
    <p:sldId id="264" r:id="rId15"/>
    <p:sldId id="266" r:id="rId16"/>
    <p:sldId id="267" r:id="rId17"/>
    <p:sldId id="268" r:id="rId18"/>
    <p:sldId id="269" r:id="rId19"/>
    <p:sldId id="270" r:id="rId2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A3A"/>
    <a:srgbClr val="454545"/>
    <a:srgbClr val="525252"/>
    <a:srgbClr val="5C5C5C"/>
    <a:srgbClr val="000000"/>
    <a:srgbClr val="F63804"/>
    <a:srgbClr val="F760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29" autoAdjust="0"/>
  </p:normalViewPr>
  <p:slideViewPr>
    <p:cSldViewPr>
      <p:cViewPr varScale="1">
        <p:scale>
          <a:sx n="70" d="100"/>
          <a:sy n="70" d="100"/>
        </p:scale>
        <p:origin x="-115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62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99F27-1136-4DE7-900F-DCB936136CCB}" type="datetimeFigureOut">
              <a:rPr lang="es-ES" smtClean="0"/>
              <a:t>14/03/2012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24321-836C-4686-A6B9-C39FE142EA8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8256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title"/>
          </p:nvPr>
        </p:nvSpPr>
        <p:spPr>
          <a:xfrm>
            <a:off x="467544" y="1988840"/>
            <a:ext cx="8229600" cy="1944216"/>
          </a:xfrm>
        </p:spPr>
        <p:txBody>
          <a:bodyPr/>
          <a:lstStyle/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2" name="1 Rectángulo"/>
          <p:cNvSpPr/>
          <p:nvPr userDrawn="1"/>
        </p:nvSpPr>
        <p:spPr>
          <a:xfrm>
            <a:off x="179512" y="908720"/>
            <a:ext cx="8784976" cy="7200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9384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present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Haga clic para modificar el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6" name="2 Marcador de texto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176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7" name="6 Rectángulo"/>
          <p:cNvSpPr/>
          <p:nvPr userDrawn="1"/>
        </p:nvSpPr>
        <p:spPr>
          <a:xfrm>
            <a:off x="694373" y="1068699"/>
            <a:ext cx="178997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1.</a:t>
            </a:r>
            <a:r>
              <a:rPr lang="es-ES" sz="2000" b="0" cap="none" spc="0" baseline="0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 Presentación</a:t>
            </a:r>
            <a:endParaRPr lang="es-ES" sz="2000" b="0" cap="none" spc="0" dirty="0">
              <a:ln w="10541" cmpd="sng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69588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El jue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Haga clic para modificar el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2 Marcador de texto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176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5" name="4 Rectángulo"/>
          <p:cNvSpPr/>
          <p:nvPr userDrawn="1"/>
        </p:nvSpPr>
        <p:spPr>
          <a:xfrm>
            <a:off x="2484351" y="1068702"/>
            <a:ext cx="125534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2. El juego</a:t>
            </a:r>
            <a:endParaRPr lang="es-ES" sz="2000" b="0" cap="none" spc="0" dirty="0">
              <a:ln w="10541" cmpd="sng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85816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Desarro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Haga clic para modificar el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2 Marcador de texto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176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5" name="4 Rectángulo"/>
          <p:cNvSpPr/>
          <p:nvPr userDrawn="1"/>
        </p:nvSpPr>
        <p:spPr>
          <a:xfrm>
            <a:off x="3739696" y="1068702"/>
            <a:ext cx="150945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3. Desarrollo</a:t>
            </a:r>
            <a:endParaRPr lang="es-ES" sz="2000" b="0" cap="none" spc="0" dirty="0">
              <a:ln w="10541" cmpd="sng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76014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Conclusi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dirty="0" smtClean="0"/>
              <a:t>Haga clic para modificar el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2 Marcador de texto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176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5" name="4 Rectángulo"/>
          <p:cNvSpPr/>
          <p:nvPr userDrawn="1"/>
        </p:nvSpPr>
        <p:spPr>
          <a:xfrm>
            <a:off x="5249148" y="1068699"/>
            <a:ext cx="180370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4. Conclusiones</a:t>
            </a:r>
          </a:p>
        </p:txBody>
      </p:sp>
    </p:spTree>
    <p:extLst>
      <p:ext uri="{BB962C8B-B14F-4D97-AF65-F5344CB8AC3E}">
        <p14:creationId xmlns:p14="http://schemas.microsoft.com/office/powerpoint/2010/main" val="2354511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Pregun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Haga clic para modificar el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2 Marcador de texto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4176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5" name="4 Rectángulo"/>
          <p:cNvSpPr/>
          <p:nvPr userDrawn="1"/>
        </p:nvSpPr>
        <p:spPr>
          <a:xfrm>
            <a:off x="7052848" y="1068699"/>
            <a:ext cx="147899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5. Preguntas</a:t>
            </a:r>
          </a:p>
        </p:txBody>
      </p:sp>
    </p:spTree>
    <p:extLst>
      <p:ext uri="{BB962C8B-B14F-4D97-AF65-F5344CB8AC3E}">
        <p14:creationId xmlns:p14="http://schemas.microsoft.com/office/powerpoint/2010/main" val="2663474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84000">
              <a:srgbClr val="000000"/>
            </a:gs>
            <a:gs pos="27468">
              <a:srgbClr val="000000"/>
            </a:gs>
            <a:gs pos="98000">
              <a:srgbClr val="F63804"/>
            </a:gs>
            <a:gs pos="100000">
              <a:srgbClr val="3A3A3A"/>
            </a:gs>
            <a:gs pos="93000">
              <a:srgbClr val="FFBF00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Imagen"/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5809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 smtClean="0"/>
              <a:t>Haga clic para modificar el 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28800"/>
            <a:ext cx="8229600" cy="4176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31084" y="6001890"/>
            <a:ext cx="2133600" cy="3651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/>
          <a:lstStyle>
            <a:lvl1pPr algn="r">
              <a:defRPr sz="1800" b="1">
                <a:solidFill>
                  <a:srgbClr val="C00000"/>
                </a:solidFill>
              </a:defRPr>
            </a:lvl1pPr>
          </a:lstStyle>
          <a:p>
            <a:fld id="{95CB376A-28C7-43B8-86A8-A747AD281D25}" type="slidenum">
              <a:rPr lang="es-ES" smtClean="0"/>
              <a:pPr/>
              <a:t>‹Nº›</a:t>
            </a:fld>
            <a:endParaRPr lang="es-ES" dirty="0"/>
          </a:p>
        </p:txBody>
      </p:sp>
      <p:cxnSp>
        <p:nvCxnSpPr>
          <p:cNvPr id="9" name="8 Conector recto"/>
          <p:cNvCxnSpPr/>
          <p:nvPr userDrawn="1"/>
        </p:nvCxnSpPr>
        <p:spPr>
          <a:xfrm>
            <a:off x="467544" y="6367015"/>
            <a:ext cx="8197140" cy="0"/>
          </a:xfrm>
          <a:prstGeom prst="line">
            <a:avLst/>
          </a:prstGeom>
          <a:ln w="50800" cmpd="sng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10 Rectángulo"/>
          <p:cNvSpPr/>
          <p:nvPr userDrawn="1"/>
        </p:nvSpPr>
        <p:spPr>
          <a:xfrm>
            <a:off x="467544" y="5997683"/>
            <a:ext cx="165679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800" b="1" cap="none" spc="0" dirty="0" err="1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Damned</a:t>
            </a:r>
            <a:r>
              <a:rPr lang="es-ES" sz="1800" b="1" cap="none" spc="0" baseline="0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 </a:t>
            </a:r>
            <a:r>
              <a:rPr lang="es-ES" sz="1800" b="1" cap="none" spc="0" baseline="0" dirty="0" err="1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Sunset</a:t>
            </a:r>
            <a:endParaRPr lang="es-ES" sz="1800" b="1" cap="none" spc="0" dirty="0">
              <a:ln w="10541" cmpd="sng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  <p:sp>
        <p:nvSpPr>
          <p:cNvPr id="12" name="11 Rectángulo"/>
          <p:cNvSpPr/>
          <p:nvPr userDrawn="1"/>
        </p:nvSpPr>
        <p:spPr>
          <a:xfrm>
            <a:off x="549761" y="6319805"/>
            <a:ext cx="74376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800" b="1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Hito 1</a:t>
            </a:r>
            <a:endParaRPr lang="es-ES" sz="1800" b="1" cap="none" spc="0" dirty="0">
              <a:ln w="10541" cmpd="sng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  <p:sp>
        <p:nvSpPr>
          <p:cNvPr id="15" name="14 Rectángulo"/>
          <p:cNvSpPr/>
          <p:nvPr userDrawn="1"/>
        </p:nvSpPr>
        <p:spPr>
          <a:xfrm>
            <a:off x="612156" y="1068699"/>
            <a:ext cx="7919688" cy="400113"/>
          </a:xfrm>
          <a:prstGeom prst="rect">
            <a:avLst/>
          </a:prstGeom>
          <a:noFill/>
          <a:ln w="5080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rgbClr val="C00000"/>
                </a:solidFill>
              </a:ln>
              <a:solidFill>
                <a:srgbClr val="C00000"/>
              </a:solidFill>
            </a:endParaRPr>
          </a:p>
        </p:txBody>
      </p:sp>
      <p:sp>
        <p:nvSpPr>
          <p:cNvPr id="7" name="6 Rectángulo"/>
          <p:cNvSpPr/>
          <p:nvPr userDrawn="1"/>
        </p:nvSpPr>
        <p:spPr>
          <a:xfrm>
            <a:off x="694373" y="1068699"/>
            <a:ext cx="178997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noFill/>
                <a:effectLst/>
              </a:rPr>
              <a:t>1.</a:t>
            </a:r>
            <a:r>
              <a:rPr lang="es-ES" sz="2000" b="0" cap="none" spc="0" baseline="0" dirty="0" smtClean="0">
                <a:ln w="10541" cmpd="sng">
                  <a:solidFill>
                    <a:srgbClr val="C00000"/>
                  </a:solidFill>
                  <a:prstDash val="solid"/>
                </a:ln>
                <a:noFill/>
                <a:effectLst/>
              </a:rPr>
              <a:t> Presentación</a:t>
            </a:r>
            <a:endParaRPr lang="es-ES" sz="2000" b="0" cap="none" spc="0" dirty="0">
              <a:ln w="10541" cmpd="sng">
                <a:solidFill>
                  <a:srgbClr val="C00000"/>
                </a:solidFill>
                <a:prstDash val="solid"/>
              </a:ln>
              <a:noFill/>
              <a:effectLst/>
            </a:endParaRPr>
          </a:p>
        </p:txBody>
      </p:sp>
      <p:sp>
        <p:nvSpPr>
          <p:cNvPr id="13" name="12 Rectángulo"/>
          <p:cNvSpPr/>
          <p:nvPr userDrawn="1"/>
        </p:nvSpPr>
        <p:spPr>
          <a:xfrm>
            <a:off x="2484351" y="1068702"/>
            <a:ext cx="125534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noFill/>
                <a:effectLst/>
              </a:rPr>
              <a:t>2. El juego</a:t>
            </a:r>
            <a:endParaRPr lang="es-ES" sz="2000" b="0" cap="none" spc="0" dirty="0">
              <a:ln w="10541" cmpd="sng">
                <a:solidFill>
                  <a:srgbClr val="C00000"/>
                </a:solidFill>
                <a:prstDash val="solid"/>
              </a:ln>
              <a:noFill/>
              <a:effectLst/>
            </a:endParaRPr>
          </a:p>
        </p:txBody>
      </p:sp>
      <p:sp>
        <p:nvSpPr>
          <p:cNvPr id="14" name="13 Rectángulo"/>
          <p:cNvSpPr/>
          <p:nvPr userDrawn="1"/>
        </p:nvSpPr>
        <p:spPr>
          <a:xfrm>
            <a:off x="3739696" y="1068702"/>
            <a:ext cx="150945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noFill/>
                <a:effectLst/>
              </a:rPr>
              <a:t>3. Desarrollo</a:t>
            </a:r>
            <a:endParaRPr lang="es-ES" sz="2000" b="0" cap="none" spc="0" dirty="0">
              <a:ln w="10541" cmpd="sng">
                <a:solidFill>
                  <a:srgbClr val="C00000"/>
                </a:solidFill>
                <a:prstDash val="solid"/>
              </a:ln>
              <a:noFill/>
              <a:effectLst/>
            </a:endParaRPr>
          </a:p>
        </p:txBody>
      </p:sp>
      <p:sp>
        <p:nvSpPr>
          <p:cNvPr id="17" name="16 Rectángulo"/>
          <p:cNvSpPr/>
          <p:nvPr userDrawn="1"/>
        </p:nvSpPr>
        <p:spPr>
          <a:xfrm>
            <a:off x="5249148" y="1068699"/>
            <a:ext cx="180370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noFill/>
                <a:effectLst/>
              </a:rPr>
              <a:t>4. Conclusiones</a:t>
            </a:r>
          </a:p>
        </p:txBody>
      </p:sp>
      <p:sp>
        <p:nvSpPr>
          <p:cNvPr id="18" name="17 Rectángulo"/>
          <p:cNvSpPr/>
          <p:nvPr userDrawn="1"/>
        </p:nvSpPr>
        <p:spPr>
          <a:xfrm>
            <a:off x="7052848" y="1068699"/>
            <a:ext cx="147899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noFill/>
                <a:effectLst/>
              </a:rPr>
              <a:t>5. Preguntas</a:t>
            </a:r>
          </a:p>
        </p:txBody>
      </p:sp>
    </p:spTree>
    <p:extLst>
      <p:ext uri="{BB962C8B-B14F-4D97-AF65-F5344CB8AC3E}">
        <p14:creationId xmlns:p14="http://schemas.microsoft.com/office/powerpoint/2010/main" val="724215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3568" y="2204864"/>
            <a:ext cx="7772400" cy="1470025"/>
          </a:xfrm>
        </p:spPr>
        <p:txBody>
          <a:bodyPr/>
          <a:lstStyle/>
          <a:p>
            <a:r>
              <a:rPr lang="es-ES" dirty="0" err="1" smtClean="0"/>
              <a:t>Damned</a:t>
            </a:r>
            <a:r>
              <a:rPr lang="es-ES" dirty="0" smtClean="0"/>
              <a:t> </a:t>
            </a:r>
            <a:r>
              <a:rPr lang="es-ES" dirty="0" err="1" smtClean="0"/>
              <a:t>Sunset</a:t>
            </a:r>
            <a:r>
              <a:rPr lang="es-ES" dirty="0"/>
              <a:t/>
            </a:r>
            <a:br>
              <a:rPr lang="es-ES" dirty="0"/>
            </a:br>
            <a:r>
              <a:rPr lang="es-ES" dirty="0" smtClean="0"/>
              <a:t>Hito 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3141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9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Arte</a:t>
            </a:r>
          </a:p>
          <a:p>
            <a:pPr lvl="1"/>
            <a:r>
              <a:rPr lang="es-ES" dirty="0" smtClean="0"/>
              <a:t>Jack:</a:t>
            </a:r>
            <a:endParaRPr lang="es-ES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2780392"/>
            <a:ext cx="3672406" cy="2668748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6" name="5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2780392"/>
            <a:ext cx="3672408" cy="2668749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13535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10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Arte</a:t>
            </a:r>
          </a:p>
          <a:p>
            <a:pPr lvl="1"/>
            <a:r>
              <a:rPr lang="es-ES" dirty="0" smtClean="0"/>
              <a:t>Norah:</a:t>
            </a:r>
            <a:endParaRPr lang="es-ES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866312"/>
            <a:ext cx="2520280" cy="3570396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6" name="5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2796576"/>
            <a:ext cx="3633029" cy="2640132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989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11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Arte</a:t>
            </a:r>
          </a:p>
          <a:p>
            <a:pPr lvl="1"/>
            <a:r>
              <a:rPr lang="es-ES" dirty="0" smtClean="0"/>
              <a:t>Enemigos:</a:t>
            </a:r>
            <a:endParaRPr lang="es-ES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787640"/>
            <a:ext cx="3528391" cy="2564092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6" name="5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2787640"/>
            <a:ext cx="3528392" cy="2564092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897291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3. Desarrollo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12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Hacer funcionalidad en lugar de integrar tecnología</a:t>
            </a:r>
          </a:p>
          <a:p>
            <a:r>
              <a:rPr lang="es-ES" dirty="0" smtClean="0"/>
              <a:t>Desarrollo ágil: ver avances de forma constante</a:t>
            </a:r>
          </a:p>
          <a:p>
            <a:pPr lvl="1"/>
            <a:r>
              <a:rPr lang="es-ES" dirty="0" smtClean="0"/>
              <a:t>Importante: esto sube la moral del equipo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16458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3. Desarrollo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13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Tecnología</a:t>
            </a:r>
          </a:p>
          <a:p>
            <a:pPr lvl="1"/>
            <a:r>
              <a:rPr lang="es-ES" dirty="0" smtClean="0"/>
              <a:t>CEGUI en lugar de Flash con </a:t>
            </a:r>
            <a:r>
              <a:rPr lang="es-ES" dirty="0" err="1" smtClean="0"/>
              <a:t>hikari</a:t>
            </a:r>
            <a:endParaRPr lang="es-ES" dirty="0" smtClean="0"/>
          </a:p>
          <a:p>
            <a:pPr lvl="2"/>
            <a:r>
              <a:rPr lang="es-ES" dirty="0" smtClean="0"/>
              <a:t>Aunque el editor de CEGUI es un infierno</a:t>
            </a:r>
          </a:p>
          <a:p>
            <a:pPr lvl="1"/>
            <a:r>
              <a:rPr lang="es-ES" dirty="0" err="1" smtClean="0"/>
              <a:t>PhysX</a:t>
            </a:r>
            <a:endParaRPr lang="es-ES" dirty="0" smtClean="0"/>
          </a:p>
          <a:p>
            <a:pPr lvl="1"/>
            <a:r>
              <a:rPr lang="es-ES" dirty="0" smtClean="0"/>
              <a:t>Editor de tiles gráfico en Java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95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3. Desarrollo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14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Problemas</a:t>
            </a:r>
          </a:p>
          <a:p>
            <a:pPr lvl="1"/>
            <a:r>
              <a:rPr lang="es-ES" dirty="0" smtClean="0"/>
              <a:t>La arquitectura de Galeón</a:t>
            </a:r>
          </a:p>
          <a:p>
            <a:pPr lvl="1"/>
            <a:r>
              <a:rPr lang="es-ES" dirty="0" smtClean="0"/>
              <a:t>El </a:t>
            </a:r>
            <a:r>
              <a:rPr lang="es-ES" dirty="0" err="1" smtClean="0"/>
              <a:t>Raycast</a:t>
            </a:r>
            <a:r>
              <a:rPr lang="es-ES" dirty="0" smtClean="0"/>
              <a:t> para saber la posición del ratón</a:t>
            </a:r>
          </a:p>
          <a:p>
            <a:pPr lvl="1"/>
            <a:r>
              <a:rPr lang="es-ES" dirty="0" smtClean="0"/>
              <a:t>Pequeños bugs con la cámara y la posición del ratón</a:t>
            </a:r>
          </a:p>
          <a:p>
            <a:pPr lvl="1"/>
            <a:r>
              <a:rPr lang="es-ES" dirty="0" smtClean="0"/>
              <a:t>La arquitectura del paso de mensajes entre componentes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46380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3. Desarrollo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15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4 Rectángulo"/>
          <p:cNvSpPr/>
          <p:nvPr/>
        </p:nvSpPr>
        <p:spPr>
          <a:xfrm>
            <a:off x="2469121" y="2967335"/>
            <a:ext cx="42057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/>
              </a:rPr>
              <a:t>El Resultado…</a:t>
            </a:r>
            <a:endParaRPr lang="es-ES" sz="5400" b="1" cap="none" spc="0" dirty="0">
              <a:ln w="10541" cmpd="sng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0691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3. Desarrollo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16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209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4. </a:t>
            </a:r>
            <a:r>
              <a:rPr lang="es-ES" dirty="0"/>
              <a:t>C</a:t>
            </a:r>
            <a:r>
              <a:rPr lang="es-ES" dirty="0" smtClean="0"/>
              <a:t>onclusiones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17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Valoración final</a:t>
            </a:r>
          </a:p>
          <a:p>
            <a:pPr lvl="1"/>
            <a:r>
              <a:rPr lang="es-ES" dirty="0" smtClean="0"/>
              <a:t>Buen ritmo de trabajo</a:t>
            </a:r>
          </a:p>
          <a:p>
            <a:pPr lvl="1"/>
            <a:r>
              <a:rPr lang="es-ES" dirty="0" smtClean="0"/>
              <a:t>Pocas dificultades</a:t>
            </a:r>
          </a:p>
          <a:p>
            <a:pPr lvl="1"/>
            <a:r>
              <a:rPr lang="es-ES" dirty="0" smtClean="0"/>
              <a:t>Buen equipo</a:t>
            </a:r>
          </a:p>
          <a:p>
            <a:pPr lvl="2"/>
            <a:r>
              <a:rPr lang="es-ES" dirty="0" smtClean="0"/>
              <a:t>Tanto programadores, como diseñadores</a:t>
            </a:r>
          </a:p>
          <a:p>
            <a:pPr lvl="2"/>
            <a:r>
              <a:rPr lang="es-ES" dirty="0" smtClean="0"/>
              <a:t>Incluyendo a David, nuestro tutor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69347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5. Preguntas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18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¿Alguna pregunta?</a:t>
            </a:r>
            <a:endParaRPr lang="es-ES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900" y="2247900"/>
            <a:ext cx="23622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98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1. Presentación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648072"/>
          </a:xfrm>
        </p:spPr>
        <p:txBody>
          <a:bodyPr>
            <a:normAutofit/>
          </a:bodyPr>
          <a:lstStyle/>
          <a:p>
            <a:r>
              <a:rPr lang="es-ES" dirty="0" smtClean="0"/>
              <a:t>Miembros del equipo:</a:t>
            </a:r>
          </a:p>
        </p:txBody>
      </p:sp>
      <p:sp>
        <p:nvSpPr>
          <p:cNvPr id="5" name="2 Marcador de contenido"/>
          <p:cNvSpPr txBox="1">
            <a:spLocks/>
          </p:cNvSpPr>
          <p:nvPr/>
        </p:nvSpPr>
        <p:spPr>
          <a:xfrm>
            <a:off x="539552" y="2132856"/>
            <a:ext cx="4464496" cy="3816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s-ES" dirty="0" smtClean="0"/>
              <a:t>Programadores</a:t>
            </a:r>
          </a:p>
          <a:p>
            <a:pPr lvl="2"/>
            <a:r>
              <a:rPr lang="es-ES" dirty="0" smtClean="0"/>
              <a:t>Daniel Flamenco</a:t>
            </a:r>
          </a:p>
          <a:p>
            <a:pPr lvl="2"/>
            <a:r>
              <a:rPr lang="es-ES" dirty="0" smtClean="0"/>
              <a:t>Isaac </a:t>
            </a:r>
            <a:r>
              <a:rPr lang="es-ES" dirty="0" err="1" smtClean="0"/>
              <a:t>Gallarzagoitia</a:t>
            </a:r>
            <a:endParaRPr lang="es-ES" dirty="0" smtClean="0"/>
          </a:p>
          <a:p>
            <a:pPr lvl="2"/>
            <a:r>
              <a:rPr lang="es-ES" dirty="0" smtClean="0"/>
              <a:t>Luis Mendoza</a:t>
            </a:r>
          </a:p>
          <a:p>
            <a:pPr lvl="2"/>
            <a:r>
              <a:rPr lang="es-ES" dirty="0" smtClean="0"/>
              <a:t>Alberto Ortega</a:t>
            </a:r>
          </a:p>
          <a:p>
            <a:pPr lvl="2"/>
            <a:r>
              <a:rPr lang="es-ES" dirty="0" smtClean="0"/>
              <a:t>Alberto Plaza</a:t>
            </a:r>
          </a:p>
          <a:p>
            <a:pPr lvl="1"/>
            <a:r>
              <a:rPr lang="es-ES" dirty="0" smtClean="0"/>
              <a:t>Tutor</a:t>
            </a:r>
          </a:p>
          <a:p>
            <a:pPr lvl="2"/>
            <a:r>
              <a:rPr lang="es-ES" dirty="0" smtClean="0"/>
              <a:t>David </a:t>
            </a:r>
            <a:r>
              <a:rPr lang="es-ES" dirty="0" err="1" smtClean="0"/>
              <a:t>Llansó</a:t>
            </a:r>
            <a:endParaRPr lang="es-ES" dirty="0" smtClean="0"/>
          </a:p>
        </p:txBody>
      </p:sp>
      <p:sp>
        <p:nvSpPr>
          <p:cNvPr id="6" name="2 Marcador de contenido"/>
          <p:cNvSpPr txBox="1">
            <a:spLocks/>
          </p:cNvSpPr>
          <p:nvPr/>
        </p:nvSpPr>
        <p:spPr>
          <a:xfrm>
            <a:off x="4716016" y="2132856"/>
            <a:ext cx="4067169" cy="1944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s-ES" dirty="0" smtClean="0"/>
              <a:t>Diseñadores:</a:t>
            </a:r>
          </a:p>
          <a:p>
            <a:pPr lvl="2"/>
            <a:r>
              <a:rPr lang="es-ES" dirty="0" smtClean="0"/>
              <a:t>Carlos Albertos</a:t>
            </a:r>
          </a:p>
          <a:p>
            <a:pPr lvl="2"/>
            <a:r>
              <a:rPr lang="es-ES" dirty="0" smtClean="0"/>
              <a:t>Javier </a:t>
            </a:r>
            <a:r>
              <a:rPr lang="es-ES" dirty="0" err="1" smtClean="0"/>
              <a:t>Lupiáñez</a:t>
            </a:r>
            <a:endParaRPr lang="es-ES" dirty="0" smtClean="0"/>
          </a:p>
          <a:p>
            <a:pPr lvl="2"/>
            <a:r>
              <a:rPr lang="es-ES" dirty="0" smtClean="0"/>
              <a:t>Rodrigo Ribeiro-Pinto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7281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2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Un poco de ambientación</a:t>
            </a:r>
          </a:p>
          <a:p>
            <a:pPr lvl="1"/>
            <a:r>
              <a:rPr lang="es-ES" dirty="0" smtClean="0"/>
              <a:t>Acercamiento de la Tierra al Sol.</a:t>
            </a:r>
          </a:p>
          <a:p>
            <a:pPr lvl="1"/>
            <a:r>
              <a:rPr lang="es-ES" dirty="0" smtClean="0"/>
              <a:t>Imposible salir por el día.</a:t>
            </a:r>
          </a:p>
          <a:p>
            <a:pPr lvl="1"/>
            <a:r>
              <a:rPr lang="es-ES" dirty="0" smtClean="0"/>
              <a:t>Alzamiento de los vampiros.</a:t>
            </a:r>
          </a:p>
          <a:p>
            <a:pPr lvl="1"/>
            <a:r>
              <a:rPr lang="es-ES" dirty="0" smtClean="0"/>
              <a:t>Tres protagonistas</a:t>
            </a:r>
          </a:p>
          <a:p>
            <a:pPr lvl="2"/>
            <a:r>
              <a:rPr lang="es-ES" dirty="0" smtClean="0"/>
              <a:t>Jack: el boina verde</a:t>
            </a:r>
          </a:p>
          <a:p>
            <a:pPr lvl="2"/>
            <a:r>
              <a:rPr lang="es-ES" dirty="0" smtClean="0"/>
              <a:t>Erick: el mecánico</a:t>
            </a:r>
          </a:p>
          <a:p>
            <a:pPr lvl="2"/>
            <a:r>
              <a:rPr lang="es-ES" dirty="0" smtClean="0"/>
              <a:t>Norah: la doctora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26889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3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¿A qué se juega en </a:t>
            </a:r>
            <a:r>
              <a:rPr lang="es-ES" dirty="0" err="1" smtClean="0"/>
              <a:t>Damned</a:t>
            </a:r>
            <a:r>
              <a:rPr lang="es-ES" dirty="0" smtClean="0"/>
              <a:t> </a:t>
            </a:r>
            <a:r>
              <a:rPr lang="es-ES" dirty="0" err="1" smtClean="0"/>
              <a:t>Sunset</a:t>
            </a:r>
            <a:r>
              <a:rPr lang="es-ES" dirty="0" smtClean="0"/>
              <a:t>?</a:t>
            </a:r>
          </a:p>
          <a:p>
            <a:pPr lvl="1"/>
            <a:r>
              <a:rPr lang="es-ES" dirty="0" smtClean="0"/>
              <a:t>RTS (Real Time </a:t>
            </a:r>
            <a:r>
              <a:rPr lang="es-ES" dirty="0" err="1" smtClean="0"/>
              <a:t>Strategy</a:t>
            </a:r>
            <a:r>
              <a:rPr lang="es-ES" dirty="0" smtClean="0"/>
              <a:t>)</a:t>
            </a:r>
          </a:p>
          <a:p>
            <a:pPr lvl="2"/>
            <a:r>
              <a:rPr lang="es-ES" dirty="0" err="1" smtClean="0"/>
              <a:t>Starcraft</a:t>
            </a:r>
            <a:endParaRPr lang="es-ES" dirty="0" smtClean="0"/>
          </a:p>
          <a:p>
            <a:pPr lvl="1"/>
            <a:r>
              <a:rPr lang="es-ES" dirty="0" smtClean="0"/>
              <a:t>DOTA (</a:t>
            </a:r>
            <a:r>
              <a:rPr lang="es-ES" dirty="0" err="1" smtClean="0"/>
              <a:t>Defense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Ancients</a:t>
            </a:r>
            <a:r>
              <a:rPr lang="es-ES" dirty="0" smtClean="0"/>
              <a:t>)</a:t>
            </a:r>
          </a:p>
          <a:p>
            <a:pPr lvl="2"/>
            <a:r>
              <a:rPr lang="es-ES" dirty="0" smtClean="0"/>
              <a:t>League of </a:t>
            </a:r>
            <a:r>
              <a:rPr lang="es-ES" dirty="0" err="1" smtClean="0"/>
              <a:t>Legends</a:t>
            </a:r>
            <a:endParaRPr lang="es-ES" dirty="0" smtClean="0"/>
          </a:p>
          <a:p>
            <a:pPr lvl="1"/>
            <a:r>
              <a:rPr lang="es-ES" dirty="0" err="1" smtClean="0"/>
              <a:t>Turret</a:t>
            </a:r>
            <a:r>
              <a:rPr lang="es-ES" dirty="0" smtClean="0"/>
              <a:t> </a:t>
            </a:r>
            <a:r>
              <a:rPr lang="es-ES" dirty="0" err="1" smtClean="0"/>
              <a:t>Defense</a:t>
            </a:r>
            <a:endParaRPr lang="es-ES" dirty="0" smtClean="0"/>
          </a:p>
          <a:p>
            <a:pPr lvl="2"/>
            <a:r>
              <a:rPr lang="es-ES" dirty="0" err="1" smtClean="0"/>
              <a:t>Plants</a:t>
            </a:r>
            <a:r>
              <a:rPr lang="es-ES" dirty="0" smtClean="0"/>
              <a:t> VS </a:t>
            </a:r>
            <a:r>
              <a:rPr lang="es-ES" dirty="0" err="1" smtClean="0"/>
              <a:t>Zombies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865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4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RTS (Real Time </a:t>
            </a:r>
            <a:r>
              <a:rPr lang="es-ES" dirty="0" err="1" smtClean="0"/>
              <a:t>Strategy</a:t>
            </a:r>
            <a:r>
              <a:rPr lang="es-ES" dirty="0" smtClean="0"/>
              <a:t>)</a:t>
            </a:r>
          </a:p>
          <a:p>
            <a:pPr lvl="1"/>
            <a:r>
              <a:rPr lang="es-ES" dirty="0" smtClean="0"/>
              <a:t>Existencia de una base central</a:t>
            </a:r>
          </a:p>
          <a:p>
            <a:pPr lvl="1"/>
            <a:r>
              <a:rPr lang="es-ES" dirty="0" smtClean="0"/>
              <a:t>Construcción de edificios y mejora de tecnologías</a:t>
            </a:r>
          </a:p>
          <a:p>
            <a:pPr lvl="1"/>
            <a:r>
              <a:rPr lang="es-ES" dirty="0" smtClean="0"/>
              <a:t>Gestión de recursos</a:t>
            </a:r>
          </a:p>
          <a:p>
            <a:pPr lvl="1"/>
            <a:r>
              <a:rPr lang="es-ES" dirty="0" smtClean="0"/>
              <a:t>Presencia del </a:t>
            </a:r>
            <a:r>
              <a:rPr lang="es-ES" dirty="0" err="1" smtClean="0"/>
              <a:t>minimapa</a:t>
            </a:r>
            <a:r>
              <a:rPr lang="es-ES" dirty="0" smtClean="0"/>
              <a:t> como elemento estratégico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2052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5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DOTA (</a:t>
            </a:r>
            <a:r>
              <a:rPr lang="es-ES" dirty="0" err="1" smtClean="0"/>
              <a:t>Defense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Ancients</a:t>
            </a:r>
            <a:r>
              <a:rPr lang="es-ES" dirty="0" smtClean="0"/>
              <a:t>)</a:t>
            </a:r>
          </a:p>
          <a:p>
            <a:pPr lvl="1"/>
            <a:r>
              <a:rPr lang="es-ES" dirty="0" smtClean="0"/>
              <a:t>Manejo de un héroe en lugar de un ejército (en este caso tres)</a:t>
            </a:r>
          </a:p>
          <a:p>
            <a:pPr lvl="1"/>
            <a:r>
              <a:rPr lang="es-ES" dirty="0" smtClean="0"/>
              <a:t>Uso de las habilidades de los héroes de forma estratégica</a:t>
            </a:r>
          </a:p>
          <a:p>
            <a:pPr lvl="1"/>
            <a:r>
              <a:rPr lang="es-ES" dirty="0" smtClean="0"/>
              <a:t>Experiencia y progresión de niveles</a:t>
            </a:r>
          </a:p>
          <a:p>
            <a:pPr lvl="1"/>
            <a:r>
              <a:rPr lang="es-ES" dirty="0" smtClean="0"/>
              <a:t>Objetos para los héroes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317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6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Turret</a:t>
            </a:r>
            <a:r>
              <a:rPr lang="es-ES" dirty="0" smtClean="0"/>
              <a:t> </a:t>
            </a:r>
            <a:r>
              <a:rPr lang="es-ES" dirty="0" err="1" smtClean="0"/>
              <a:t>Defense</a:t>
            </a:r>
            <a:endParaRPr lang="es-ES" dirty="0" smtClean="0"/>
          </a:p>
          <a:p>
            <a:pPr lvl="1"/>
            <a:r>
              <a:rPr lang="es-ES" dirty="0" smtClean="0"/>
              <a:t>Construcción de estructuras defensivas (torretas) para proteger la base</a:t>
            </a:r>
          </a:p>
          <a:p>
            <a:pPr lvl="1"/>
            <a:r>
              <a:rPr lang="es-ES" dirty="0" smtClean="0"/>
              <a:t>Progresión de nivel de las torretas; mejora de las mismas</a:t>
            </a:r>
          </a:p>
          <a:p>
            <a:pPr lvl="1"/>
            <a:r>
              <a:rPr lang="es-ES" dirty="0" smtClean="0"/>
              <a:t>Distintos tipos de torretas</a:t>
            </a:r>
          </a:p>
        </p:txBody>
      </p:sp>
    </p:spTree>
    <p:extLst>
      <p:ext uri="{BB962C8B-B14F-4D97-AF65-F5344CB8AC3E}">
        <p14:creationId xmlns:p14="http://schemas.microsoft.com/office/powerpoint/2010/main" val="3668214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7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 smtClean="0"/>
              <a:t>El pegamento</a:t>
            </a:r>
          </a:p>
          <a:p>
            <a:pPr lvl="1"/>
            <a:r>
              <a:rPr lang="es-ES" dirty="0" smtClean="0"/>
              <a:t>Ciclo día y noche</a:t>
            </a:r>
          </a:p>
          <a:p>
            <a:pPr lvl="1"/>
            <a:r>
              <a:rPr lang="es-ES" dirty="0" smtClean="0"/>
              <a:t>Durante el día:</a:t>
            </a:r>
          </a:p>
          <a:p>
            <a:pPr lvl="2"/>
            <a:r>
              <a:rPr lang="es-ES" dirty="0" smtClean="0"/>
              <a:t>Recuperación y reparación</a:t>
            </a:r>
          </a:p>
          <a:p>
            <a:pPr lvl="2"/>
            <a:r>
              <a:rPr lang="es-ES" dirty="0" smtClean="0"/>
              <a:t>Construcción de edificios y defensas</a:t>
            </a:r>
          </a:p>
          <a:p>
            <a:pPr lvl="1"/>
            <a:r>
              <a:rPr lang="es-ES" dirty="0" smtClean="0"/>
              <a:t>Durante la noche:</a:t>
            </a:r>
          </a:p>
          <a:p>
            <a:pPr lvl="2"/>
            <a:r>
              <a:rPr lang="es-ES" dirty="0" smtClean="0"/>
              <a:t>Acción: ataque de los vampiros</a:t>
            </a:r>
          </a:p>
          <a:p>
            <a:pPr lvl="2"/>
            <a:r>
              <a:rPr lang="es-ES" dirty="0" smtClean="0"/>
              <a:t>Defensa de la base</a:t>
            </a:r>
          </a:p>
          <a:p>
            <a:pPr lvl="2"/>
            <a:r>
              <a:rPr lang="es-ES" dirty="0" smtClean="0"/>
              <a:t>Salida fuera de la base para cumplir misiones</a:t>
            </a:r>
          </a:p>
        </p:txBody>
      </p:sp>
    </p:spTree>
    <p:extLst>
      <p:ext uri="{BB962C8B-B14F-4D97-AF65-F5344CB8AC3E}">
        <p14:creationId xmlns:p14="http://schemas.microsoft.com/office/powerpoint/2010/main" val="344507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2. El juego</a:t>
            </a:r>
            <a:endParaRPr lang="es-ES" dirty="0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CB376A-28C7-43B8-86A8-A747AD281D25}" type="slidenum">
              <a:rPr lang="es-ES" smtClean="0"/>
              <a:pPr/>
              <a:t>8</a:t>
            </a:fld>
            <a:endParaRPr lang="es-ES" dirty="0"/>
          </a:p>
        </p:txBody>
      </p:sp>
      <p:sp>
        <p:nvSpPr>
          <p:cNvPr id="4" name="3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Arte</a:t>
            </a:r>
          </a:p>
          <a:p>
            <a:pPr lvl="1"/>
            <a:r>
              <a:rPr lang="es-ES" dirty="0" smtClean="0"/>
              <a:t>Erick:</a:t>
            </a:r>
            <a:endParaRPr lang="es-ES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1910423"/>
            <a:ext cx="2492479" cy="3531012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  <p:pic>
        <p:nvPicPr>
          <p:cNvPr id="6" name="5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2936080"/>
            <a:ext cx="3456384" cy="2511764"/>
          </a:xfrm>
          <a:prstGeom prst="rect">
            <a:avLst/>
          </a:prstGeom>
          <a:ln w="38100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45371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mned Sunset">
  <a:themeElements>
    <a:clrScheme name="Personalizado 1">
      <a:dk1>
        <a:srgbClr val="FFFFFF"/>
      </a:dk1>
      <a:lt1>
        <a:srgbClr val="FFFFFF"/>
      </a:lt1>
      <a:dk2>
        <a:srgbClr val="FFFFFF"/>
      </a:dk2>
      <a:lt2>
        <a:srgbClr val="FFF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431</Words>
  <Application>Microsoft Office PowerPoint</Application>
  <PresentationFormat>Presentación en pantalla (4:3)</PresentationFormat>
  <Paragraphs>117</Paragraphs>
  <Slides>19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0" baseType="lpstr">
      <vt:lpstr>Damned Sunset</vt:lpstr>
      <vt:lpstr>Damned Sunset Hito 1</vt:lpstr>
      <vt:lpstr>1. Presentación</vt:lpstr>
      <vt:lpstr>2. El juego</vt:lpstr>
      <vt:lpstr>2. El juego</vt:lpstr>
      <vt:lpstr>2. El juego</vt:lpstr>
      <vt:lpstr>2. El juego</vt:lpstr>
      <vt:lpstr>2. El juego</vt:lpstr>
      <vt:lpstr>2. El juego</vt:lpstr>
      <vt:lpstr>2. El juego</vt:lpstr>
      <vt:lpstr>2. El juego</vt:lpstr>
      <vt:lpstr>2. El juego</vt:lpstr>
      <vt:lpstr>2. El juego</vt:lpstr>
      <vt:lpstr>3. Desarrollo</vt:lpstr>
      <vt:lpstr>3. Desarrollo</vt:lpstr>
      <vt:lpstr>3. Desarrollo</vt:lpstr>
      <vt:lpstr>3. Desarrollo</vt:lpstr>
      <vt:lpstr>3. Desarrollo</vt:lpstr>
      <vt:lpstr>4. Conclusiones</vt:lpstr>
      <vt:lpstr>5. Preguntas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Guibrush</dc:creator>
  <cp:lastModifiedBy>Guibrush</cp:lastModifiedBy>
  <cp:revision>32</cp:revision>
  <dcterms:created xsi:type="dcterms:W3CDTF">2012-02-07T11:26:37Z</dcterms:created>
  <dcterms:modified xsi:type="dcterms:W3CDTF">2012-03-14T16:18:49Z</dcterms:modified>
</cp:coreProperties>
</file>

<file path=docProps/thumbnail.jpeg>
</file>